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3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0" r:id="rId3"/>
    <p:sldId id="368" r:id="rId4"/>
    <p:sldId id="359" r:id="rId5"/>
    <p:sldId id="356" r:id="rId6"/>
    <p:sldId id="361" r:id="rId7"/>
    <p:sldId id="363" r:id="rId8"/>
    <p:sldId id="362" r:id="rId9"/>
    <p:sldId id="341" r:id="rId10"/>
    <p:sldId id="369" r:id="rId11"/>
  </p:sldIdLst>
  <p:sldSz cx="9144000" cy="6858000" type="screen4x3"/>
  <p:notesSz cx="7104063" cy="10234613"/>
  <p:embeddedFontLs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Wingdings 2" pitchFamily="18" charset="2"/>
      <p:regular r:id="rId18"/>
    </p:embeddedFont>
    <p:embeddedFont>
      <p:font typeface="Constantia" pitchFamily="18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322" userDrawn="1">
          <p15:clr>
            <a:srgbClr val="A4A3A4"/>
          </p15:clr>
        </p15:guide>
        <p15:guide id="2" pos="2339" userDrawn="1">
          <p15:clr>
            <a:srgbClr val="A4A3A4"/>
          </p15:clr>
        </p15:guide>
        <p15:guide id="3" orient="horz" pos="3223" userDrawn="1">
          <p15:clr>
            <a:srgbClr val="A4A3A4"/>
          </p15:clr>
        </p15:guide>
        <p15:guide id="4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4" autoAdjust="0"/>
    <p:restoredTop sz="99634" autoAdjust="0"/>
  </p:normalViewPr>
  <p:slideViewPr>
    <p:cSldViewPr>
      <p:cViewPr>
        <p:scale>
          <a:sx n="87" d="100"/>
          <a:sy n="87" d="100"/>
        </p:scale>
        <p:origin x="-166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258" y="-84"/>
      </p:cViewPr>
      <p:guideLst>
        <p:guide orient="horz" pos="3322"/>
        <p:guide orient="horz" pos="3223"/>
        <p:guide pos="2339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627" y="1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/>
          <a:lstStyle>
            <a:lvl1pPr algn="r">
              <a:defRPr sz="1300"/>
            </a:lvl1pPr>
          </a:lstStyle>
          <a:p>
            <a:fld id="{56B01646-ECF9-456D-B852-998DF01F8324}" type="datetimeFigureOut">
              <a:rPr lang="es-ES_tradnl" smtClean="0"/>
              <a:t>17/07/2015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721692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627" y="9721692"/>
            <a:ext cx="3078851" cy="511334"/>
          </a:xfrm>
          <a:prstGeom prst="rect">
            <a:avLst/>
          </a:prstGeom>
        </p:spPr>
        <p:txBody>
          <a:bodyPr vert="horz" lIns="91446" tIns="45724" rIns="91446" bIns="45724" rtlCol="0" anchor="b"/>
          <a:lstStyle>
            <a:lvl1pPr algn="r">
              <a:defRPr sz="1300"/>
            </a:lvl1pPr>
          </a:lstStyle>
          <a:p>
            <a:fld id="{319F2C65-005C-49E7-84C4-BE7EA348CFC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3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/>
          <a:lstStyle>
            <a:lvl1pPr algn="r">
              <a:defRPr sz="1300"/>
            </a:lvl1pPr>
          </a:lstStyle>
          <a:p>
            <a:fld id="{6345737A-DB19-4359-A254-B90772C8C8AC}" type="datetimeFigureOut">
              <a:rPr lang="es-ES_tradnl" smtClean="0"/>
              <a:t>17/07/2015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6" tIns="49527" rIns="99056" bIns="49527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7"/>
          </a:xfrm>
          <a:prstGeom prst="rect">
            <a:avLst/>
          </a:prstGeom>
        </p:spPr>
        <p:txBody>
          <a:bodyPr vert="horz" lIns="99056" tIns="49527" rIns="99056" bIns="495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9056" tIns="49527" rIns="99056" bIns="49527" rtlCol="0" anchor="b"/>
          <a:lstStyle>
            <a:lvl1pPr algn="r">
              <a:defRPr sz="1300"/>
            </a:lvl1pPr>
          </a:lstStyle>
          <a:p>
            <a:fld id="{145EE4E1-6BA6-472F-9016-DB7C3C0008D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451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81536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4829192"/>
            <a:ext cx="7854696" cy="472016"/>
          </a:xfr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>
              <a:defRPr lang="en-US" sz="2400" b="1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799" y="6356350"/>
            <a:ext cx="1048319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fld id="{0AC7154E-0154-44F0-9530-05C8D192C35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6" b="2246"/>
          <a:stretch/>
        </p:blipFill>
        <p:spPr bwMode="auto">
          <a:xfrm>
            <a:off x="323528" y="248854"/>
            <a:ext cx="1633652" cy="5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10 Conector recto"/>
          <p:cNvCxnSpPr/>
          <p:nvPr userDrawn="1"/>
        </p:nvCxnSpPr>
        <p:spPr>
          <a:xfrm>
            <a:off x="1261712" y="248854"/>
            <a:ext cx="0" cy="5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72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464" y="404664"/>
            <a:ext cx="5915000" cy="57606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800" b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>
            <a:lvl1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1pPr>
            <a:lvl2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2pPr>
            <a:lvl3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3pPr>
            <a:lvl4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4pPr>
            <a:lvl5pPr>
              <a:buClr>
                <a:srgbClr val="FFC000"/>
              </a:buClr>
              <a:defRPr>
                <a:solidFill>
                  <a:srgbClr val="FFFFCC"/>
                </a:solidFill>
                <a:latin typeface="+mj-lt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09320"/>
            <a:ext cx="864096" cy="365125"/>
          </a:xfrm>
        </p:spPr>
        <p:txBody>
          <a:bodyPr vert="horz" lIns="0" tIns="0" rIns="0" bIns="0" anchor="b"/>
          <a:lstStyle>
            <a:lvl1pPr>
              <a:defRPr lang="es-ES" b="1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AC7154E-0154-44F0-9530-05C8D192C357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6" b="2246"/>
          <a:stretch/>
        </p:blipFill>
        <p:spPr bwMode="auto">
          <a:xfrm>
            <a:off x="323528" y="248854"/>
            <a:ext cx="1633652" cy="5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07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FBB9C-F849-4460-81C8-39BAB398AD1D}" type="datetimeFigureOut">
              <a:rPr lang="es-ES" smtClean="0">
                <a:solidFill>
                  <a:srgbClr val="DBF5F9">
                    <a:shade val="90000"/>
                  </a:srgbClr>
                </a:solidFill>
              </a:rPr>
              <a:pPr/>
              <a:t>17/07/2015</a:t>
            </a:fld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7154E-0154-44F0-9530-05C8D192C357}" type="slidenum">
              <a:rPr lang="es-E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674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ES_tradnl" sz="2200" dirty="0">
                <a:effectLst/>
              </a:rPr>
              <a:t/>
            </a:r>
            <a:br>
              <a:rPr lang="es-ES_tradnl" sz="2200" dirty="0">
                <a:effectLst/>
              </a:rPr>
            </a:br>
            <a:r>
              <a:rPr lang="es-ES_tradnl" sz="6000" spc="100" dirty="0">
                <a:solidFill>
                  <a:srgbClr val="FFFF66"/>
                </a:solidFill>
                <a:latin typeface="Calibri"/>
                <a:ea typeface="+mn-ea"/>
                <a:cs typeface="+mn-cs"/>
              </a:rPr>
              <a:t>Reglamento de Circulación Ferroviaria</a:t>
            </a:r>
            <a:r>
              <a:rPr lang="es-ES_tradnl" sz="5400" b="1" dirty="0" smtClean="0"/>
              <a:t/>
            </a:r>
            <a:br>
              <a:rPr lang="es-ES_tradnl" sz="5400" b="1" dirty="0" smtClean="0"/>
            </a:br>
            <a:endParaRPr lang="es-ES_tradn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s-ES_tradnl" sz="2000" dirty="0" smtClean="0"/>
              <a:t>17 de Julio de 2015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2963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ES_tradnl" sz="2200" dirty="0">
                <a:effectLst/>
              </a:rPr>
              <a:t/>
            </a:r>
            <a:br>
              <a:rPr lang="es-ES_tradnl" sz="2200" dirty="0">
                <a:effectLst/>
              </a:rPr>
            </a:br>
            <a:r>
              <a:rPr lang="es-ES_tradnl" sz="6000" spc="100" dirty="0">
                <a:solidFill>
                  <a:srgbClr val="FFFF66"/>
                </a:solidFill>
                <a:latin typeface="Calibri"/>
                <a:ea typeface="+mn-ea"/>
                <a:cs typeface="+mn-cs"/>
              </a:rPr>
              <a:t>Reglamento de Circulación Ferroviaria</a:t>
            </a:r>
            <a:r>
              <a:rPr lang="es-ES_tradnl" sz="5400" b="1" dirty="0" smtClean="0"/>
              <a:t/>
            </a:r>
            <a:br>
              <a:rPr lang="es-ES_tradnl" sz="5400" b="1" dirty="0" smtClean="0"/>
            </a:br>
            <a:endParaRPr lang="es-ES_tradn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s-ES_tradnl" sz="2000" dirty="0" smtClean="0"/>
              <a:t>17 de Julio de 2015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4469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371160" cy="47525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/>
              <a:t>En esta l</a:t>
            </a:r>
            <a:r>
              <a:rPr lang="es-ES" sz="2200" dirty="0"/>
              <a:t>egislatur</a:t>
            </a:r>
            <a:r>
              <a:rPr lang="es-ES" sz="2200" dirty="0" smtClean="0"/>
              <a:t>a hemos desarrollado </a:t>
            </a:r>
            <a:r>
              <a:rPr lang="es-ES" sz="2200" b="1" dirty="0" smtClean="0"/>
              <a:t>numerosas</a:t>
            </a:r>
            <a:r>
              <a:rPr lang="es-ES" sz="2200" dirty="0" smtClean="0"/>
              <a:t> </a:t>
            </a:r>
            <a:r>
              <a:rPr lang="es-ES" sz="2200" b="1" dirty="0" smtClean="0"/>
              <a:t>iniciativas </a:t>
            </a:r>
            <a:r>
              <a:rPr lang="es-ES" sz="2200" dirty="0"/>
              <a:t>para</a:t>
            </a:r>
            <a:r>
              <a:rPr lang="es-ES" sz="2200" b="1" dirty="0"/>
              <a:t> aumentar la eficiencia </a:t>
            </a:r>
            <a:r>
              <a:rPr lang="es-ES" sz="2200" dirty="0" smtClean="0"/>
              <a:t>del sector ferroviario. Eficiencias que han permitido que los ferrocarriles españoles muevan en estos tres años y medio a más de </a:t>
            </a:r>
            <a:r>
              <a:rPr lang="es-ES" sz="2200" b="1" dirty="0" smtClean="0"/>
              <a:t>1.600 millones de viajeros</a:t>
            </a:r>
            <a:r>
              <a:rPr lang="es-ES" sz="2200" dirty="0" smtClean="0"/>
              <a:t>. Entre ellas destacan:</a:t>
            </a:r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</a:t>
            </a:r>
            <a:r>
              <a:rPr lang="es-ES" sz="2000" b="1" dirty="0" smtClean="0"/>
              <a:t> reestructuración</a:t>
            </a:r>
            <a:r>
              <a:rPr lang="es-ES" sz="2000" dirty="0" smtClean="0"/>
              <a:t> del Administrador de Infraestructuras ferroviarias en </a:t>
            </a:r>
            <a:r>
              <a:rPr lang="es-ES" sz="2000" b="1" dirty="0"/>
              <a:t>Adif</a:t>
            </a:r>
            <a:r>
              <a:rPr lang="es-ES" sz="2000" dirty="0" smtClean="0"/>
              <a:t> y </a:t>
            </a:r>
            <a:r>
              <a:rPr lang="es-ES" sz="2000" b="1" dirty="0" smtClean="0"/>
              <a:t>Adif-AV, </a:t>
            </a:r>
            <a:r>
              <a:rPr lang="es-ES" sz="2000" dirty="0"/>
              <a:t>mejorando la </a:t>
            </a:r>
            <a:r>
              <a:rPr lang="es-ES" sz="2000" b="1" dirty="0"/>
              <a:t>gestión y la sostenibilidad </a:t>
            </a:r>
            <a:r>
              <a:rPr lang="es-ES" sz="2000" b="1" dirty="0" smtClean="0"/>
              <a:t>financiera</a:t>
            </a:r>
            <a:r>
              <a:rPr lang="es-ES" sz="2000" dirty="0" smtClean="0"/>
              <a:t>. La nueva estructura nos permitirá </a:t>
            </a:r>
            <a:r>
              <a:rPr lang="es-ES" sz="2000" b="1" dirty="0" smtClean="0"/>
              <a:t>sumar 1.000 kilómetros más de alta velocidad </a:t>
            </a:r>
            <a:r>
              <a:rPr lang="es-ES" sz="2000" dirty="0" smtClean="0"/>
              <a:t>en los próximos meses, llevando la red AVE hasta los 4.000 </a:t>
            </a:r>
            <a:r>
              <a:rPr lang="es-ES" sz="2000" dirty="0" err="1" smtClean="0"/>
              <a:t>kms</a:t>
            </a:r>
            <a:r>
              <a:rPr lang="es-ES" sz="2000" dirty="0" smtClean="0"/>
              <a:t>.</a:t>
            </a:r>
            <a:endParaRPr lang="es-ES" sz="2000" dirty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61963" lvl="1" indent="-1905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 </a:t>
            </a:r>
            <a:r>
              <a:rPr lang="es-ES" sz="2000" b="1" dirty="0" smtClean="0"/>
              <a:t>reestructuración</a:t>
            </a:r>
            <a:r>
              <a:rPr lang="es-ES" sz="2000" dirty="0" smtClean="0"/>
              <a:t> de </a:t>
            </a:r>
            <a:r>
              <a:rPr lang="es-ES" sz="2000" b="1" dirty="0" smtClean="0"/>
              <a:t>Renfe-Operadora </a:t>
            </a:r>
            <a:r>
              <a:rPr lang="es-ES" sz="2000" dirty="0" smtClean="0"/>
              <a:t>para </a:t>
            </a:r>
            <a:r>
              <a:rPr lang="es-ES" sz="2000" dirty="0"/>
              <a:t>mejorar </a:t>
            </a:r>
            <a:r>
              <a:rPr lang="es-ES" sz="2000" dirty="0" smtClean="0"/>
              <a:t>su gestión. La transformación de su </a:t>
            </a:r>
            <a:r>
              <a:rPr lang="es-ES" sz="2000" b="1" dirty="0" smtClean="0"/>
              <a:t>política tarifaria </a:t>
            </a:r>
            <a:r>
              <a:rPr lang="es-ES" sz="2000" dirty="0" smtClean="0"/>
              <a:t>ha incrementado el número de viajeros en sus servicios comerciales en </a:t>
            </a:r>
            <a:r>
              <a:rPr lang="es-ES" sz="2000" b="1" dirty="0" smtClean="0"/>
              <a:t>un 35% con respecto al año 2012</a:t>
            </a:r>
            <a:r>
              <a:rPr lang="es-ES" sz="2000" dirty="0" smtClean="0"/>
              <a:t>, habiendo alcanzado los </a:t>
            </a:r>
            <a:r>
              <a:rPr lang="es-ES" sz="2000" b="1" dirty="0" smtClean="0"/>
              <a:t>15 millones  </a:t>
            </a:r>
            <a:r>
              <a:rPr lang="es-ES" sz="2000" dirty="0" smtClean="0"/>
              <a:t>solo en el primer semestre de este 2015. Un 15% de los viajeros del AVE no habían utilizado nunca la alta velocidad.</a:t>
            </a:r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4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  <a:noFill/>
        </p:spPr>
        <p:txBody>
          <a:bodyPr>
            <a:noAutofit/>
          </a:bodyPr>
          <a:lstStyle/>
          <a:p>
            <a:pPr marL="285750" lvl="1" indent="-285750" algn="just">
              <a:spcBef>
                <a:spcPts val="12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000" dirty="0" smtClean="0"/>
              <a:t>Además</a:t>
            </a:r>
            <a:r>
              <a:rPr lang="es-ES" sz="2000" dirty="0"/>
              <a:t>, hemos garantizado la prestación de los </a:t>
            </a:r>
            <a:r>
              <a:rPr lang="es-ES" sz="2000" b="1" dirty="0"/>
              <a:t>servicios de Cercanías y Media Distancia</a:t>
            </a:r>
            <a:r>
              <a:rPr lang="es-ES" sz="2000" dirty="0"/>
              <a:t>, </a:t>
            </a:r>
            <a:r>
              <a:rPr lang="es-ES" sz="2000" dirty="0" smtClean="0"/>
              <a:t>declarados como </a:t>
            </a:r>
            <a:r>
              <a:rPr lang="es-ES" sz="2000" b="1" dirty="0" smtClean="0"/>
              <a:t>Obligaciones </a:t>
            </a:r>
            <a:r>
              <a:rPr lang="es-ES" sz="2000" b="1" dirty="0"/>
              <a:t>de Servicio Público</a:t>
            </a:r>
            <a:r>
              <a:rPr lang="es-ES" sz="2000" dirty="0"/>
              <a:t> (</a:t>
            </a:r>
            <a:r>
              <a:rPr lang="es-ES" sz="2000" i="1" dirty="0"/>
              <a:t>OSP</a:t>
            </a:r>
            <a:r>
              <a:rPr lang="es-ES" sz="2000" dirty="0"/>
              <a:t>) mediante un </a:t>
            </a:r>
            <a:r>
              <a:rPr lang="es-ES" sz="2000" b="1" dirty="0"/>
              <a:t>contrato Ministerio de </a:t>
            </a:r>
            <a:r>
              <a:rPr lang="es-ES" sz="2000" b="1" dirty="0" smtClean="0"/>
              <a:t>Fomento–Renfe. </a:t>
            </a:r>
            <a:r>
              <a:rPr lang="es-ES" sz="2000" dirty="0" smtClean="0"/>
              <a:t>En toda la legislatura</a:t>
            </a:r>
            <a:r>
              <a:rPr lang="es-ES" sz="2000" b="1" dirty="0" smtClean="0"/>
              <a:t> </a:t>
            </a:r>
            <a:r>
              <a:rPr lang="es-ES" sz="2000" dirty="0"/>
              <a:t>hemos destinado a </a:t>
            </a:r>
            <a:r>
              <a:rPr lang="es-ES" sz="2000" dirty="0" err="1"/>
              <a:t>OSPs</a:t>
            </a:r>
            <a:r>
              <a:rPr lang="es-ES" sz="2000" dirty="0"/>
              <a:t> ferroviarias más de </a:t>
            </a:r>
            <a:r>
              <a:rPr lang="es-ES" sz="2000" b="1" dirty="0"/>
              <a:t>2.700 millones de </a:t>
            </a:r>
            <a:r>
              <a:rPr lang="es-ES" sz="2000" b="1" dirty="0" smtClean="0"/>
              <a:t>euros</a:t>
            </a:r>
            <a:r>
              <a:rPr lang="es-ES" sz="2000" dirty="0" smtClean="0"/>
              <a:t>. 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000" dirty="0" smtClean="0"/>
              <a:t>Hemos </a:t>
            </a:r>
            <a:r>
              <a:rPr lang="es-ES" sz="2000" dirty="0"/>
              <a:t>impulsado </a:t>
            </a:r>
            <a:r>
              <a:rPr lang="es-ES" sz="2000" dirty="0" smtClean="0"/>
              <a:t>el </a:t>
            </a:r>
            <a:r>
              <a:rPr lang="es-ES" sz="2000" b="1" dirty="0" smtClean="0"/>
              <a:t>transporte </a:t>
            </a:r>
            <a:r>
              <a:rPr lang="es-ES" sz="2000" b="1" dirty="0"/>
              <a:t>ferroviario de </a:t>
            </a:r>
            <a:r>
              <a:rPr lang="es-ES" sz="2000" b="1" dirty="0" smtClean="0"/>
              <a:t>mercancías</a:t>
            </a:r>
            <a:r>
              <a:rPr lang="es-ES" sz="2000" dirty="0" smtClean="0"/>
              <a:t>, como elemento estratégico dentro de la cadena logística. Se ha creado la</a:t>
            </a:r>
            <a:r>
              <a:rPr lang="es-ES" sz="2000" b="1" dirty="0" smtClean="0"/>
              <a:t> </a:t>
            </a:r>
            <a:r>
              <a:rPr lang="es-ES" sz="2000" b="1" dirty="0"/>
              <a:t>Unidad </a:t>
            </a:r>
            <a:r>
              <a:rPr lang="es-ES" sz="2000" b="1" dirty="0" smtClean="0"/>
              <a:t>Logística</a:t>
            </a:r>
            <a:r>
              <a:rPr lang="es-ES" sz="2000" dirty="0" smtClean="0"/>
              <a:t> y se han puesto en marcha los corredores ferroviarios europeos de mercancías. En 2014 se alcanzaron los </a:t>
            </a:r>
            <a:r>
              <a:rPr lang="es-ES" sz="2000" b="1" dirty="0" smtClean="0"/>
              <a:t>21,3 </a:t>
            </a:r>
            <a:r>
              <a:rPr lang="es-ES" sz="2000" b="1" dirty="0"/>
              <a:t>millones de </a:t>
            </a:r>
            <a:r>
              <a:rPr lang="es-ES" sz="2000" b="1" dirty="0" smtClean="0"/>
              <a:t>toneladas</a:t>
            </a:r>
            <a:r>
              <a:rPr lang="es-ES" sz="2000" dirty="0" smtClean="0"/>
              <a:t>, con un aumento  del </a:t>
            </a:r>
            <a:r>
              <a:rPr lang="es-ES" sz="2000" b="1" dirty="0" smtClean="0"/>
              <a:t>24,7</a:t>
            </a:r>
            <a:r>
              <a:rPr lang="es-ES" sz="2000" b="1" dirty="0"/>
              <a:t>% </a:t>
            </a:r>
            <a:r>
              <a:rPr lang="es-ES" sz="2000" b="1" dirty="0" smtClean="0"/>
              <a:t>con respecto a</a:t>
            </a:r>
            <a:r>
              <a:rPr lang="es-ES" sz="2000" dirty="0" smtClean="0"/>
              <a:t> </a:t>
            </a:r>
            <a:r>
              <a:rPr lang="es-ES" sz="2000" b="1" dirty="0" smtClean="0"/>
              <a:t>2012</a:t>
            </a:r>
            <a:r>
              <a:rPr lang="es-ES" sz="2000" dirty="0" smtClean="0"/>
              <a:t>. El </a:t>
            </a:r>
            <a:r>
              <a:rPr lang="es-ES" sz="2000" b="1" dirty="0" smtClean="0"/>
              <a:t>tráfico </a:t>
            </a:r>
            <a:r>
              <a:rPr lang="es-ES" sz="2000" b="1" dirty="0" err="1" smtClean="0"/>
              <a:t>ferroportuario</a:t>
            </a:r>
            <a:r>
              <a:rPr lang="es-ES" sz="2000" b="1" dirty="0" smtClean="0"/>
              <a:t> de mercancías </a:t>
            </a:r>
            <a:r>
              <a:rPr lang="es-ES" sz="2000" dirty="0" smtClean="0"/>
              <a:t>ha crecido </a:t>
            </a:r>
            <a:r>
              <a:rPr lang="es-ES" sz="2000" b="1" dirty="0" smtClean="0"/>
              <a:t>un 21,7% </a:t>
            </a:r>
            <a:r>
              <a:rPr lang="es-ES" sz="2000" dirty="0" smtClean="0"/>
              <a:t>en los dos últimos años. 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_tradnl" sz="2000" dirty="0" smtClean="0"/>
              <a:t>Hemos creado la </a:t>
            </a:r>
            <a:r>
              <a:rPr lang="es-ES_tradnl" sz="2200" b="1" dirty="0" smtClean="0"/>
              <a:t>Agencia de Seguridad Ferroviaria</a:t>
            </a:r>
            <a:r>
              <a:rPr lang="es-ES_tradnl" sz="2000" dirty="0" smtClean="0"/>
              <a:t>.</a:t>
            </a:r>
            <a:endParaRPr lang="es-ES" sz="2000" dirty="0" smtClean="0"/>
          </a:p>
          <a:p>
            <a:pPr marL="271463" lvl="1" indent="-271463" algn="just">
              <a:spcBef>
                <a:spcPts val="600"/>
              </a:spcBef>
              <a:spcAft>
                <a:spcPts val="600"/>
              </a:spcAft>
              <a:buSzPct val="95000"/>
              <a:buFont typeface="Arial" panose="020B0604020202020204" pitchFamily="34" charset="0"/>
              <a:buChar char="•"/>
            </a:pPr>
            <a:r>
              <a:rPr lang="es-ES" sz="2200" dirty="0" smtClean="0"/>
              <a:t>La </a:t>
            </a:r>
            <a:r>
              <a:rPr lang="es-ES" sz="2200" b="1" dirty="0" smtClean="0"/>
              <a:t>nueva </a:t>
            </a:r>
            <a:r>
              <a:rPr lang="es-ES" sz="2200" b="1" dirty="0"/>
              <a:t>Ley del Sector </a:t>
            </a:r>
            <a:r>
              <a:rPr lang="es-ES" sz="2200" b="1" dirty="0" smtClean="0"/>
              <a:t>Ferroviario </a:t>
            </a:r>
            <a:r>
              <a:rPr lang="es-ES" sz="2000" dirty="0" smtClean="0"/>
              <a:t>está ya en </a:t>
            </a:r>
            <a:r>
              <a:rPr lang="es-ES" sz="2000" dirty="0"/>
              <a:t>el S</a:t>
            </a:r>
            <a:r>
              <a:rPr lang="es-ES" sz="2000" dirty="0" smtClean="0"/>
              <a:t>enado.</a:t>
            </a:r>
            <a:endParaRPr lang="es-ES" sz="1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8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1</a:t>
            </a:r>
            <a:r>
              <a:rPr lang="es-ES_tradnl" dirty="0" smtClean="0">
                <a:solidFill>
                  <a:srgbClr val="FFFFCC"/>
                </a:solidFill>
              </a:rPr>
              <a:t>. Introducción y objeto (III) 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E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ES" sz="2400" dirty="0" smtClean="0"/>
              <a:t>El </a:t>
            </a:r>
            <a:r>
              <a:rPr lang="es-ES" sz="2400" b="1" dirty="0"/>
              <a:t>objeto principal </a:t>
            </a:r>
            <a:r>
              <a:rPr lang="es-ES" sz="2400" dirty="0" smtClean="0"/>
              <a:t>del nuevo </a:t>
            </a:r>
            <a:r>
              <a:rPr lang="es-ES" sz="2400" b="1" dirty="0"/>
              <a:t>Reglamento de Circulación Ferroviaria (RCF) </a:t>
            </a:r>
            <a:r>
              <a:rPr lang="es-ES" sz="2400" dirty="0"/>
              <a:t>es establecer</a:t>
            </a:r>
            <a:r>
              <a:rPr lang="es-ES" sz="2400" b="1" dirty="0"/>
              <a:t> reglas operativas de aplicación general </a:t>
            </a:r>
            <a:r>
              <a:rPr lang="es-ES" sz="2400" dirty="0"/>
              <a:t>para que</a:t>
            </a:r>
            <a:r>
              <a:rPr lang="es-ES" sz="2400" b="1" dirty="0"/>
              <a:t> la circulación de los trenes </a:t>
            </a:r>
            <a:r>
              <a:rPr lang="es-ES" sz="2400" b="1" dirty="0" smtClean="0"/>
              <a:t>se </a:t>
            </a:r>
            <a:r>
              <a:rPr lang="es-ES" sz="2400" b="1" dirty="0"/>
              <a:t>realice de forma segura, eficiente y puntual</a:t>
            </a:r>
            <a:r>
              <a:rPr lang="es-ES" sz="2400" dirty="0"/>
              <a:t>, tanto </a:t>
            </a:r>
            <a:r>
              <a:rPr lang="es-ES" sz="2400" dirty="0" smtClean="0"/>
              <a:t>en condiciones de explotación normal como en condiciones especiales. El reglamento vigente sobre la red convencional procede del año 1992 y el de la red de ancho métrico de 1972.</a:t>
            </a:r>
            <a:endParaRPr lang="es-ES" sz="2400" dirty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 smtClean="0"/>
          </a:p>
          <a:p>
            <a:pPr algn="just">
              <a:spcAft>
                <a:spcPts val="1200"/>
              </a:spcAft>
            </a:pPr>
            <a:endParaRPr lang="es-ES_tradnl" sz="2400" dirty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37456"/>
            <a:ext cx="8363272" cy="5271864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ES_tradnl" sz="2200" dirty="0" smtClean="0"/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ES_tradnl" sz="2200" dirty="0" smtClean="0"/>
              <a:t>El </a:t>
            </a:r>
            <a:r>
              <a:rPr lang="es-ES_tradnl" sz="2200" b="1" dirty="0" smtClean="0"/>
              <a:t>nuevo</a:t>
            </a:r>
            <a:r>
              <a:rPr lang="es-ES_tradnl" sz="2200" dirty="0" smtClean="0"/>
              <a:t> </a:t>
            </a:r>
            <a:r>
              <a:rPr lang="es-ES_tradnl" sz="2200" b="1" dirty="0" smtClean="0"/>
              <a:t>Reglamento </a:t>
            </a:r>
            <a:r>
              <a:rPr lang="es-ES_tradnl" sz="2200" b="1" dirty="0"/>
              <a:t>de Circulación Ferroviaria </a:t>
            </a:r>
            <a:r>
              <a:rPr lang="es-ES_tradnl" sz="2200" dirty="0"/>
              <a:t>se ha adaptado a la </a:t>
            </a:r>
            <a:r>
              <a:rPr lang="es-ES_tradnl" sz="2200" b="1" dirty="0"/>
              <a:t>nueva estructura del </a:t>
            </a:r>
            <a:r>
              <a:rPr lang="es-ES_tradnl" sz="2200" b="1" dirty="0" smtClean="0"/>
              <a:t>sector</a:t>
            </a:r>
            <a:r>
              <a:rPr lang="es-ES_tradnl" sz="2200" dirty="0" smtClean="0"/>
              <a:t>, caracterizada </a:t>
            </a:r>
            <a:r>
              <a:rPr lang="es-ES_tradnl" sz="2200" dirty="0"/>
              <a:t>por la </a:t>
            </a:r>
            <a:r>
              <a:rPr lang="es-ES_tradnl" sz="2200" b="1" u="sng" dirty="0"/>
              <a:t>separación de competencias</a:t>
            </a:r>
            <a:r>
              <a:rPr lang="es-ES_tradnl" sz="2200" dirty="0"/>
              <a:t> y responsabilidades entre administradores de infraestructura y empresas </a:t>
            </a:r>
            <a:r>
              <a:rPr lang="es-ES_tradnl" sz="2200" dirty="0" smtClean="0"/>
              <a:t>ferroviarias.</a:t>
            </a:r>
            <a:endParaRPr lang="es-ES" sz="22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i="1" dirty="0"/>
              <a:t>El </a:t>
            </a:r>
            <a:r>
              <a:rPr lang="es-ES" sz="1800" i="1" dirty="0" smtClean="0"/>
              <a:t>antiguo Reglamento General de Circulación </a:t>
            </a:r>
            <a:r>
              <a:rPr lang="es-ES" sz="1800" i="1" dirty="0"/>
              <a:t>era una norma de RENFE, empresa que desarrollaba simultáneamente funciones de empresa ferroviaria y de administrador de infraestructura</a:t>
            </a:r>
            <a:r>
              <a:rPr lang="es-ES" sz="1800" i="1" dirty="0" smtClean="0"/>
              <a:t>.</a:t>
            </a:r>
            <a:endParaRPr lang="es-ES" sz="1800" i="1" dirty="0"/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ES_tradnl" sz="2200" dirty="0" smtClean="0"/>
              <a:t>También se ha adaptado </a:t>
            </a:r>
            <a:r>
              <a:rPr lang="es-ES_tradnl" sz="2200" dirty="0"/>
              <a:t>al </a:t>
            </a:r>
            <a:r>
              <a:rPr lang="es-ES_tradnl" sz="2200" b="1" u="sng" dirty="0"/>
              <a:t>nuevo marco legal europeo</a:t>
            </a:r>
            <a:r>
              <a:rPr lang="es-ES_tradnl" sz="2200" dirty="0"/>
              <a:t> tendente a facilitar la </a:t>
            </a:r>
            <a:r>
              <a:rPr lang="es-ES_tradnl" sz="2200" b="1" dirty="0"/>
              <a:t>interoperabilidad ferroviaria </a:t>
            </a:r>
            <a:r>
              <a:rPr lang="es-ES_tradnl" sz="2200" dirty="0"/>
              <a:t>entre los distintos estados </a:t>
            </a:r>
            <a:r>
              <a:rPr lang="es-ES_tradnl" sz="2200" dirty="0" smtClean="0"/>
              <a:t>miembros. Tiene la conformidad de la </a:t>
            </a:r>
            <a:r>
              <a:rPr lang="es-ES_tradnl" sz="2200" dirty="0"/>
              <a:t>U</a:t>
            </a:r>
            <a:r>
              <a:rPr lang="es-ES_tradnl" sz="2200" dirty="0" smtClean="0"/>
              <a:t>nión </a:t>
            </a:r>
            <a:r>
              <a:rPr lang="es-ES_tradnl" sz="2200" dirty="0" smtClean="0"/>
              <a:t>Europea.</a:t>
            </a:r>
            <a:endParaRPr lang="es-ES" sz="2200" dirty="0"/>
          </a:p>
          <a:p>
            <a:pPr marL="393192" lvl="1" indent="0">
              <a:spcAft>
                <a:spcPts val="600"/>
              </a:spcAft>
              <a:buNone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01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7186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s-ES_tradnl" sz="2200" dirty="0" smtClean="0"/>
              <a:t>El nuevo Reglamento de Circulación Ferroviaria </a:t>
            </a:r>
            <a:r>
              <a:rPr lang="es-ES_tradnl" sz="2200" b="1" dirty="0"/>
              <a:t>agrupa </a:t>
            </a:r>
            <a:r>
              <a:rPr lang="es-ES_tradnl" sz="2200" dirty="0"/>
              <a:t>y </a:t>
            </a:r>
            <a:r>
              <a:rPr lang="es-ES_tradnl" sz="2200" b="1" dirty="0"/>
              <a:t>sintetiza en un </a:t>
            </a:r>
            <a:r>
              <a:rPr lang="es-ES_tradnl" sz="2200" b="1" u="sng" dirty="0" smtClean="0"/>
              <a:t>texto </a:t>
            </a:r>
            <a:r>
              <a:rPr lang="es-ES_tradnl" sz="2200" b="1" u="sng" dirty="0"/>
              <a:t>único</a:t>
            </a:r>
            <a:r>
              <a:rPr lang="es-ES_tradnl" sz="2200" b="1" dirty="0"/>
              <a:t> la normativa vigente</a:t>
            </a:r>
            <a:r>
              <a:rPr lang="es-ES_tradnl" sz="2200" dirty="0"/>
              <a:t> </a:t>
            </a:r>
            <a:r>
              <a:rPr lang="es-ES_tradnl" sz="2200" dirty="0" smtClean="0"/>
              <a:t>en las tres redes ferroviarias existentes.</a:t>
            </a:r>
            <a:endParaRPr lang="es-ES" sz="2200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 smtClean="0"/>
              <a:t>Red </a:t>
            </a:r>
            <a:r>
              <a:rPr lang="es-ES_tradnl" sz="2000" b="1" i="1" dirty="0"/>
              <a:t>convencional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por </a:t>
            </a:r>
            <a:r>
              <a:rPr lang="es-ES_tradnl" sz="2000" i="1" dirty="0"/>
              <a:t>el Reglamento General de Circulación (RGC).</a:t>
            </a:r>
            <a:endParaRPr lang="es-ES" sz="2000" i="1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/>
              <a:t>Red de alta velocidad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según líneas por </a:t>
            </a:r>
            <a:r>
              <a:rPr lang="es-ES_tradnl" sz="2000" i="1" dirty="0"/>
              <a:t>las Normas </a:t>
            </a:r>
            <a:r>
              <a:rPr lang="es-ES_tradnl" sz="2000" i="1" dirty="0" smtClean="0"/>
              <a:t>Específicas de Circulación (NEC) </a:t>
            </a:r>
            <a:r>
              <a:rPr lang="es-ES_tradnl" sz="2000" i="1" dirty="0"/>
              <a:t>y </a:t>
            </a:r>
            <a:r>
              <a:rPr lang="es-ES_tradnl" sz="2000" i="1" dirty="0" smtClean="0"/>
              <a:t>Prescripciones Técnicas de Operación (PTO).</a:t>
            </a:r>
            <a:endParaRPr lang="es-ES" sz="2000" i="1" dirty="0"/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000" b="1" i="1" dirty="0"/>
              <a:t>Red de ancho métrico</a:t>
            </a:r>
            <a:r>
              <a:rPr lang="es-ES_tradnl" sz="2000" i="1" dirty="0"/>
              <a:t>: regulada </a:t>
            </a:r>
            <a:r>
              <a:rPr lang="es-ES_tradnl" sz="2000" i="1" dirty="0" smtClean="0"/>
              <a:t>hasta ahora por </a:t>
            </a:r>
            <a:r>
              <a:rPr lang="es-ES_tradnl" sz="2000" i="1" dirty="0"/>
              <a:t>el Reglamento de Circulación de Trenes (RCT) y Reglamento de Señales (RS).</a:t>
            </a:r>
            <a:endParaRPr lang="es-ES" sz="2000" i="1" dirty="0"/>
          </a:p>
          <a:p>
            <a:pPr algn="just">
              <a:spcBef>
                <a:spcPts val="2400"/>
              </a:spcBef>
              <a:spcAft>
                <a:spcPts val="1200"/>
              </a:spcAft>
            </a:pPr>
            <a:r>
              <a:rPr lang="es-ES_tradnl" sz="2200" dirty="0"/>
              <a:t>De esta forma se </a:t>
            </a:r>
            <a:r>
              <a:rPr lang="es-ES_tradnl" sz="2200" b="1" dirty="0" smtClean="0"/>
              <a:t>simplifican los </a:t>
            </a:r>
            <a:r>
              <a:rPr lang="es-ES_tradnl" sz="2200" b="1" dirty="0"/>
              <a:t>criterios de operación </a:t>
            </a:r>
            <a:r>
              <a:rPr lang="es-ES_tradnl" sz="2200" dirty="0"/>
              <a:t>en las distintas redes, </a:t>
            </a:r>
            <a:r>
              <a:rPr lang="es-ES_tradnl" sz="2200" dirty="0" smtClean="0"/>
              <a:t>unificándolo en una sola norma.</a:t>
            </a:r>
            <a:endParaRPr lang="es-ES" sz="2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87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(III)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09464"/>
            <a:ext cx="8363272" cy="5271864"/>
          </a:xfrm>
        </p:spPr>
        <p:txBody>
          <a:bodyPr>
            <a:noAutofit/>
          </a:bodyPr>
          <a:lstStyle/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_tradnl" sz="2200" dirty="0" smtClean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r>
              <a:rPr lang="es-ES_tradnl" sz="2200" dirty="0" smtClean="0"/>
              <a:t>El Reglamento de Circulación Ferroviaria </a:t>
            </a:r>
            <a:r>
              <a:rPr lang="es-ES_tradnl" sz="2200" b="1" u="sng" dirty="0" smtClean="0"/>
              <a:t>refuerza </a:t>
            </a:r>
            <a:r>
              <a:rPr lang="es-ES_tradnl" sz="2200" b="1" u="sng" dirty="0"/>
              <a:t>la señalización en </a:t>
            </a:r>
            <a:r>
              <a:rPr lang="es-ES_tradnl" sz="2200" b="1" u="sng" dirty="0" smtClean="0"/>
              <a:t>vía</a:t>
            </a:r>
            <a:r>
              <a:rPr lang="es-ES_tradnl" sz="2200" dirty="0" smtClean="0"/>
              <a:t> </a:t>
            </a:r>
            <a:r>
              <a:rPr lang="es-ES_tradnl" sz="2200" dirty="0"/>
              <a:t>mediante la </a:t>
            </a:r>
            <a:r>
              <a:rPr lang="es-ES_tradnl" sz="2200" b="1" dirty="0"/>
              <a:t>identificación </a:t>
            </a:r>
            <a:r>
              <a:rPr lang="es-ES_tradnl" sz="2200" b="1" dirty="0" smtClean="0"/>
              <a:t>destacada de </a:t>
            </a:r>
            <a:r>
              <a:rPr lang="es-ES_tradnl" sz="2200" b="1" u="sng" dirty="0"/>
              <a:t>zonas de especial atención</a:t>
            </a:r>
            <a:r>
              <a:rPr lang="es-ES_tradnl" sz="2200" dirty="0" smtClean="0"/>
              <a:t> como algunas estaciones especialmente complejas y bifurcaciones. </a:t>
            </a:r>
          </a:p>
          <a:p>
            <a:pPr marL="274320" lvl="1" indent="-274320" algn="just">
              <a:spcBef>
                <a:spcPts val="2400"/>
              </a:spcBef>
              <a:spcAft>
                <a:spcPts val="1200"/>
              </a:spcAft>
              <a:buSzPct val="95000"/>
            </a:pPr>
            <a:r>
              <a:rPr lang="es-ES" sz="2200" dirty="0" smtClean="0"/>
              <a:t>Además, </a:t>
            </a:r>
            <a:r>
              <a:rPr lang="es-ES" sz="2200" b="1" u="sng" dirty="0" smtClean="0"/>
              <a:t>completa la señalización </a:t>
            </a:r>
            <a:r>
              <a:rPr lang="es-ES" sz="2200" b="1" u="sng" dirty="0"/>
              <a:t>en vía </a:t>
            </a:r>
            <a:r>
              <a:rPr lang="es-ES" sz="2200" b="1" dirty="0"/>
              <a:t>de todas las </a:t>
            </a:r>
            <a:r>
              <a:rPr lang="es-ES" sz="2200" b="1" u="sng" dirty="0"/>
              <a:t>velocidades </a:t>
            </a:r>
            <a:r>
              <a:rPr lang="es-ES" sz="2200" b="1" u="sng" dirty="0" smtClean="0"/>
              <a:t>máximas</a:t>
            </a:r>
            <a:r>
              <a:rPr lang="es-ES" sz="2200" dirty="0" smtClean="0"/>
              <a:t>, intensificando la presencia de señales.</a:t>
            </a:r>
          </a:p>
          <a:p>
            <a:pPr marL="393192" lvl="1" indent="0">
              <a:spcAft>
                <a:spcPts val="600"/>
              </a:spcAft>
              <a:buNone/>
            </a:pP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31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704856" cy="576064"/>
          </a:xfrm>
        </p:spPr>
        <p:txBody>
          <a:bodyPr vert="horz" lIns="0" rIns="0" bIns="0" anchor="b">
            <a:normAutofit/>
          </a:bodyPr>
          <a:lstStyle/>
          <a:p>
            <a:r>
              <a:rPr lang="es-ES_tradnl" dirty="0">
                <a:solidFill>
                  <a:srgbClr val="FFFFCC"/>
                </a:solidFill>
              </a:rPr>
              <a:t>2</a:t>
            </a:r>
            <a:r>
              <a:rPr lang="es-ES_tradnl" dirty="0" smtClean="0">
                <a:solidFill>
                  <a:srgbClr val="FFFFCC"/>
                </a:solidFill>
              </a:rPr>
              <a:t>. Mejora de la situación anterior (IV)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09464"/>
            <a:ext cx="8363272" cy="5271864"/>
          </a:xfrm>
        </p:spPr>
        <p:txBody>
          <a:bodyPr>
            <a:noAutofit/>
          </a:bodyPr>
          <a:lstStyle/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" sz="2200" dirty="0" smtClean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r>
              <a:rPr lang="es-ES" sz="2200" dirty="0" smtClean="0"/>
              <a:t>Incorpora a su regulación todos los </a:t>
            </a:r>
            <a:r>
              <a:rPr lang="es-ES" sz="2200" b="1" u="sng" dirty="0" smtClean="0"/>
              <a:t>sistemas tecnológicos </a:t>
            </a:r>
            <a:r>
              <a:rPr lang="es-ES" sz="2200" dirty="0" smtClean="0"/>
              <a:t>de seguridad, control y mando que no </a:t>
            </a:r>
            <a:r>
              <a:rPr lang="es-ES" sz="2200" dirty="0"/>
              <a:t>estaban recogidas en el antiguo </a:t>
            </a:r>
            <a:r>
              <a:rPr lang="es-ES" sz="2200" dirty="0" smtClean="0"/>
              <a:t>Reglamento.</a:t>
            </a:r>
          </a:p>
          <a:p>
            <a:pPr marL="274320" lvl="1" indent="-274320" algn="just">
              <a:spcBef>
                <a:spcPts val="2400"/>
              </a:spcBef>
              <a:spcAft>
                <a:spcPts val="1200"/>
              </a:spcAft>
              <a:buSzPct val="95000"/>
            </a:pPr>
            <a:r>
              <a:rPr lang="es-ES" sz="2200" dirty="0"/>
              <a:t>Simplificación y unificación </a:t>
            </a:r>
            <a:r>
              <a:rPr lang="es-ES" sz="2200" dirty="0" smtClean="0"/>
              <a:t>de todos los </a:t>
            </a:r>
            <a:r>
              <a:rPr lang="es-ES" sz="2200" b="1" u="sng" dirty="0" smtClean="0"/>
              <a:t>sistemas operativos</a:t>
            </a:r>
            <a:r>
              <a:rPr lang="es-ES" sz="2200" dirty="0" smtClean="0"/>
              <a:t> de circulación que se adapten a los diferentes tipos de recorridos y de trenes que circulan por las vías españolas. Existía sobreabundancia de procedimientos.</a:t>
            </a:r>
            <a:endParaRPr lang="es-ES" sz="2200" dirty="0"/>
          </a:p>
          <a:p>
            <a:pPr marL="274320" lvl="1" indent="-274320" algn="just">
              <a:spcBef>
                <a:spcPts val="1200"/>
              </a:spcBef>
              <a:spcAft>
                <a:spcPts val="1200"/>
              </a:spcAft>
              <a:buSzPct val="95000"/>
            </a:pPr>
            <a:endParaRPr lang="es-ES" sz="2200" dirty="0"/>
          </a:p>
          <a:p>
            <a:pPr marL="393192" lvl="1" indent="0">
              <a:spcAft>
                <a:spcPts val="600"/>
              </a:spcAft>
              <a:buNone/>
            </a:pPr>
            <a:endParaRPr lang="es-ES" sz="16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97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04856" cy="576064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FFFFCC"/>
                </a:solidFill>
              </a:rPr>
              <a:t>3. El RCF en la Ley del Sector Ferroviario</a:t>
            </a:r>
            <a:endParaRPr lang="es-ES_tradnl" dirty="0">
              <a:solidFill>
                <a:srgbClr val="FFFF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718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s-ES" sz="1800" dirty="0" smtClean="0"/>
              <a:t>Ante la importancia de esta norma, se decidió elevar el </a:t>
            </a:r>
            <a:r>
              <a:rPr lang="es-ES" sz="1800" b="1" dirty="0"/>
              <a:t>rango de aprobación </a:t>
            </a:r>
            <a:r>
              <a:rPr lang="es-ES" sz="1800" dirty="0"/>
              <a:t>del Reglamento, de Orden Ministerial a </a:t>
            </a:r>
            <a:r>
              <a:rPr lang="es-ES" sz="1800" b="1" dirty="0"/>
              <a:t>Real </a:t>
            </a:r>
            <a:r>
              <a:rPr lang="es-ES" sz="1800" b="1" dirty="0" smtClean="0"/>
              <a:t>Decreto </a:t>
            </a:r>
            <a:r>
              <a:rPr lang="es-ES" sz="1800" dirty="0"/>
              <a:t>a través de la </a:t>
            </a:r>
            <a:r>
              <a:rPr lang="es-ES" sz="1800" dirty="0" smtClean="0"/>
              <a:t>Ley </a:t>
            </a:r>
            <a:r>
              <a:rPr lang="es-ES" sz="1800" dirty="0"/>
              <a:t>18/2014, de 15 de octubre, de aprobación de medidas urgentes para el crecimiento, la competitividad y la eficiencia.</a:t>
            </a:r>
          </a:p>
          <a:p>
            <a:pPr lvl="1">
              <a:spcAft>
                <a:spcPts val="300"/>
              </a:spcAft>
            </a:pPr>
            <a:r>
              <a:rPr lang="es-ES" sz="1800" i="1" dirty="0" smtClean="0"/>
              <a:t>Disposición </a:t>
            </a:r>
            <a:r>
              <a:rPr lang="es-ES" sz="1800" i="1" dirty="0"/>
              <a:t>adicional undécima. </a:t>
            </a:r>
            <a:r>
              <a:rPr lang="es-ES" sz="1800" b="1" i="1" dirty="0"/>
              <a:t>Modificación de la Ley 39/2003</a:t>
            </a:r>
            <a:r>
              <a:rPr lang="es-ES" sz="1800" i="1" dirty="0"/>
              <a:t>, de 17 de noviembre, del Sector Ferroviario.</a:t>
            </a:r>
          </a:p>
          <a:p>
            <a:pPr marL="667512" lvl="2" indent="0">
              <a:spcAft>
                <a:spcPts val="300"/>
              </a:spcAft>
              <a:buNone/>
            </a:pPr>
            <a:r>
              <a:rPr lang="es-ES" sz="1800" i="1" dirty="0"/>
              <a:t>Se añade una nueva disposición adicional decimocuarta a la Ley 39/2003, de 17 de noviembre, del Sector Ferroviario, que queda redactada como sigue: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«</a:t>
            </a:r>
            <a:r>
              <a:rPr lang="es-ES" sz="1800" b="1" i="1" dirty="0"/>
              <a:t>Disposición adicional decimocuarta. Reglamento de Circulación Ferroviaria</a:t>
            </a:r>
            <a:r>
              <a:rPr lang="es-ES" sz="1800" i="1" dirty="0"/>
              <a:t>.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1. El </a:t>
            </a:r>
            <a:r>
              <a:rPr lang="es-ES" sz="1800" b="1" i="1" dirty="0"/>
              <a:t>Reglamento de Circulación Ferroviaria </a:t>
            </a:r>
            <a:r>
              <a:rPr lang="es-ES" sz="1800" i="1" dirty="0"/>
              <a:t>establecerá las reglas y procedimientos operativos necesarios para que la circulación de los trenes, por la Red Ferroviaria de Interés General, se realice de forma segura y eficiente.</a:t>
            </a:r>
          </a:p>
          <a:p>
            <a:pPr lvl="2">
              <a:spcAft>
                <a:spcPts val="300"/>
              </a:spcAft>
            </a:pPr>
            <a:r>
              <a:rPr lang="es-ES" sz="1800" i="1" dirty="0"/>
              <a:t>2. </a:t>
            </a:r>
            <a:r>
              <a:rPr lang="es-ES" sz="1800" b="1" i="1" dirty="0"/>
              <a:t>Corresponderá al Consejo de Ministros mediante real decreto</a:t>
            </a:r>
            <a:r>
              <a:rPr lang="es-ES" sz="1800" i="1" dirty="0"/>
              <a:t>, a propuesta del Ministro de Fomento, aprobar el Reglamento de Circulación Ferroviaria</a:t>
            </a:r>
            <a:r>
              <a:rPr lang="es-ES" sz="1800" i="1" dirty="0" smtClean="0"/>
              <a:t>.</a:t>
            </a:r>
            <a:endParaRPr lang="es-ES" sz="18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94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4092</TotalTime>
  <Words>923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 2</vt:lpstr>
      <vt:lpstr>Constantia</vt:lpstr>
      <vt:lpstr>Presentación1</vt:lpstr>
      <vt:lpstr> Reglamento de Circulación Ferroviaria </vt:lpstr>
      <vt:lpstr>1. Introducción y objeto (I) </vt:lpstr>
      <vt:lpstr>1. Introducción y objeto (II) </vt:lpstr>
      <vt:lpstr>1. Introducción y objeto (III) </vt:lpstr>
      <vt:lpstr>2. Mejora de la situación anterior (I)</vt:lpstr>
      <vt:lpstr>2. Mejora de la situación anterior (II)</vt:lpstr>
      <vt:lpstr>2. Mejora de la situación anterior (III)</vt:lpstr>
      <vt:lpstr>2. Mejora de la situación anterior (IV)</vt:lpstr>
      <vt:lpstr>3. El RCF en la Ley del Sector Ferroviario</vt:lpstr>
      <vt:lpstr> Reglamento de Circulación Ferroviaria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SGI</dc:creator>
  <cp:lastModifiedBy>Caballero Casado  José María</cp:lastModifiedBy>
  <cp:revision>297</cp:revision>
  <cp:lastPrinted>2015-07-17T06:40:45Z</cp:lastPrinted>
  <dcterms:created xsi:type="dcterms:W3CDTF">2013-06-06T12:12:34Z</dcterms:created>
  <dcterms:modified xsi:type="dcterms:W3CDTF">2015-07-17T10:12:30Z</dcterms:modified>
</cp:coreProperties>
</file>